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520" r:id="rId1"/>
  </p:sldMasterIdLst>
  <p:notesMasterIdLst>
    <p:notesMasterId r:id="rId8"/>
  </p:notesMasterIdLst>
  <p:handoutMasterIdLst>
    <p:handoutMasterId r:id="rId9"/>
  </p:handoutMasterIdLst>
  <p:sldIdLst>
    <p:sldId id="1164" r:id="rId2"/>
    <p:sldId id="1118" r:id="rId3"/>
    <p:sldId id="1119" r:id="rId4"/>
    <p:sldId id="1165" r:id="rId5"/>
    <p:sldId id="1166" r:id="rId6"/>
    <p:sldId id="1147" r:id="rId7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Microsoft Sans Serif" pitchFamily="34" charset="0"/>
        <a:ea typeface="MS PGothic" pitchFamily="34" charset="-128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Microsoft Sans Serif" pitchFamily="34" charset="0"/>
        <a:ea typeface="MS PGothic" pitchFamily="34" charset="-128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Microsoft Sans Serif" pitchFamily="34" charset="0"/>
        <a:ea typeface="MS PGothic" pitchFamily="34" charset="-128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Microsoft Sans Serif" pitchFamily="34" charset="0"/>
        <a:ea typeface="MS PGothic" pitchFamily="34" charset="-128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Microsoft Sans Serif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Microsoft Sans Serif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Microsoft Sans Serif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Microsoft Sans Serif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Microsoft Sans Serif" pitchFamily="34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orient="horz" pos="125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5284">
          <p15:clr>
            <a:srgbClr val="A4A3A4"/>
          </p15:clr>
        </p15:guide>
        <p15:guide id="5" pos="2880">
          <p15:clr>
            <a:srgbClr val="A4A3A4"/>
          </p15:clr>
        </p15:guide>
        <p15:guide id="6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A51"/>
    <a:srgbClr val="CDD4E2"/>
    <a:srgbClr val="ADADAD"/>
    <a:srgbClr val="636C8E"/>
    <a:srgbClr val="FFFFFF"/>
    <a:srgbClr val="125CAE"/>
    <a:srgbClr val="74B230"/>
    <a:srgbClr val="2E7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7" autoAdjust="0"/>
    <p:restoredTop sz="93435" autoAdjust="0"/>
  </p:normalViewPr>
  <p:slideViewPr>
    <p:cSldViewPr>
      <p:cViewPr varScale="1">
        <p:scale>
          <a:sx n="115" d="100"/>
          <a:sy n="115" d="100"/>
        </p:scale>
        <p:origin x="1746" y="84"/>
      </p:cViewPr>
      <p:guideLst>
        <p:guide orient="horz" pos="3974"/>
        <p:guide orient="horz" pos="1253"/>
        <p:guide orient="horz" pos="1026"/>
        <p:guide pos="5284"/>
        <p:guide pos="2880"/>
        <p:guide pos="612"/>
      </p:guideLst>
    </p:cSldViewPr>
  </p:slideViewPr>
  <p:outlineViewPr>
    <p:cViewPr>
      <p:scale>
        <a:sx n="100" d="100"/>
        <a:sy n="100" d="100"/>
      </p:scale>
      <p:origin x="0" y="8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4A3DED8-F708-4F93-ACA3-C1893F27CADB}" type="datetimeFigureOut">
              <a:rPr lang="de-DE"/>
              <a:pPr>
                <a:defRPr/>
              </a:pPr>
              <a:t>30.05.2018</a:t>
            </a:fld>
            <a:endParaRPr lang="de-DE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B8DF1AA-E3F7-4038-A6E9-59A1E5520B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06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31" tIns="46065" rIns="92131" bIns="46065" anchor="ctr"/>
          <a:lstStyle>
            <a:lvl1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1pPr>
            <a:lvl2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2pPr>
            <a:lvl3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3pPr>
            <a:lvl4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4pPr>
            <a:lvl5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de-DE" smtClean="0">
              <a:cs typeface="+mn-cs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131" tIns="46065" rIns="92131" bIns="46065" anchor="ctr"/>
          <a:lstStyle>
            <a:lvl1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1pPr>
            <a:lvl2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2pPr>
            <a:lvl3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3pPr>
            <a:lvl4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4pPr>
            <a:lvl5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smtClean="0">
              <a:cs typeface="+mn-cs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131" tIns="46065" rIns="92131" bIns="46065" anchor="ctr"/>
          <a:lstStyle>
            <a:lvl1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1pPr>
            <a:lvl2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2pPr>
            <a:lvl3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3pPr>
            <a:lvl4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4pPr>
            <a:lvl5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smtClean="0">
              <a:cs typeface="+mn-cs"/>
            </a:endParaRPr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9300"/>
            <a:ext cx="4954588" cy="37163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4875"/>
            <a:ext cx="4984750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5395" tIns="47878" rIns="95395" bIns="47878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131" tIns="46065" rIns="92131" bIns="46065" anchor="ctr"/>
          <a:lstStyle>
            <a:lvl1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1pPr>
            <a:lvl2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2pPr>
            <a:lvl3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3pPr>
            <a:lvl4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4pPr>
            <a:lvl5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smtClean="0"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1338"/>
            <a:ext cx="2944812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5395" tIns="47878" rIns="95395" bIns="47878" numCol="1" anchor="b" anchorCtr="0" compatLnSpc="1">
            <a:prstTxWarp prst="textNoShape">
              <a:avLst/>
            </a:prstTxWarp>
          </a:bodyPr>
          <a:lstStyle>
            <a:lvl1pPr algn="r" defTabSz="454025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8663" algn="l"/>
                <a:tab pos="1458913" algn="l"/>
                <a:tab pos="21875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AB43AD8-AA55-4A63-A86B-969AF638B1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489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-2" y="1169513"/>
            <a:ext cx="9144002" cy="211657"/>
          </a:xfrm>
          <a:prstGeom prst="rect">
            <a:avLst/>
          </a:prstGeom>
          <a:solidFill>
            <a:srgbClr val="63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de-LU" sz="1800" b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169513"/>
          </a:xfrm>
          <a:prstGeom prst="rect">
            <a:avLst/>
          </a:prstGeom>
          <a:solidFill>
            <a:srgbClr val="0B2A5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de-LU" sz="1800" b="0">
              <a:solidFill>
                <a:srgbClr val="FFFFFF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324" y="4725144"/>
            <a:ext cx="902617" cy="90261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7087"/>
            <a:ext cx="1887452" cy="54688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14043"/>
            <a:ext cx="1728118" cy="6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1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1123950"/>
            <a:ext cx="9144000" cy="1588"/>
          </a:xfrm>
          <a:prstGeom prst="line">
            <a:avLst/>
          </a:prstGeom>
          <a:noFill/>
          <a:ln w="648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B2A51"/>
              </a:solidFill>
              <a:latin typeface="Calibri"/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1000125"/>
            <a:ext cx="9144000" cy="1588"/>
          </a:xfrm>
          <a:prstGeom prst="line">
            <a:avLst/>
          </a:prstGeom>
          <a:noFill/>
          <a:ln w="648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B2A51"/>
              </a:solidFill>
              <a:latin typeface="Calibri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438150"/>
            <a:ext cx="14430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Titelplatzhalter 2"/>
          <p:cNvSpPr>
            <a:spLocks noGrp="1"/>
          </p:cNvSpPr>
          <p:nvPr>
            <p:ph type="title"/>
          </p:nvPr>
        </p:nvSpPr>
        <p:spPr>
          <a:xfrm>
            <a:off x="971550" y="1336700"/>
            <a:ext cx="7416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0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1123950"/>
            <a:ext cx="9144000" cy="1588"/>
          </a:xfrm>
          <a:prstGeom prst="line">
            <a:avLst/>
          </a:prstGeom>
          <a:noFill/>
          <a:ln w="648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B2A51"/>
              </a:solidFill>
              <a:latin typeface="Calibri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1000125"/>
            <a:ext cx="9144000" cy="1588"/>
          </a:xfrm>
          <a:prstGeom prst="line">
            <a:avLst/>
          </a:prstGeom>
          <a:noFill/>
          <a:ln w="648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B2A51"/>
              </a:solidFill>
              <a:latin typeface="Calibri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438150"/>
            <a:ext cx="14430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11909"/>
            <a:ext cx="1346076" cy="4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8139113" y="6528102"/>
            <a:ext cx="35996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0D60D332-568B-4C8E-9819-468A4AE58701}" type="slidenum">
              <a:rPr lang="de-DE" sz="900" b="0" baseline="0" smtClean="0">
                <a:solidFill>
                  <a:schemeClr val="bg2"/>
                </a:solidFill>
                <a:latin typeface="Verdana" pitchFamily="34" charset="0"/>
              </a:rPr>
              <a:t>‹Nr.›</a:t>
            </a:fld>
            <a:endParaRPr lang="de-LU" sz="900" b="0" baseline="0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3" name="Titelplatzhalter 2"/>
          <p:cNvSpPr>
            <a:spLocks noGrp="1"/>
          </p:cNvSpPr>
          <p:nvPr>
            <p:ph type="title"/>
          </p:nvPr>
        </p:nvSpPr>
        <p:spPr>
          <a:xfrm>
            <a:off x="971550" y="1372667"/>
            <a:ext cx="7416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idx="1"/>
          </p:nvPr>
        </p:nvSpPr>
        <p:spPr>
          <a:xfrm>
            <a:off x="971550" y="1989138"/>
            <a:ext cx="7416800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22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22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000" b="1" i="0" kern="1200" baseline="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971600" y="3356992"/>
            <a:ext cx="8153400" cy="180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B2A51"/>
                </a:solidFill>
                <a:latin typeface="+mj-lt"/>
                <a:ea typeface="ＭＳ Ｐゴシック" pitchFamily="-11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  <a:ea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  <a:ea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  <a:ea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  <a:ea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 Dresden:</a:t>
            </a:r>
            <a:b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</a:t>
            </a:r>
            <a:r>
              <a:rPr kumimoji="0" lang="de-DE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Excellence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682" y="4973637"/>
            <a:ext cx="2513318" cy="1884989"/>
          </a:xfrm>
          <a:prstGeom prst="rect">
            <a:avLst/>
          </a:prstGeom>
        </p:spPr>
      </p:pic>
      <p:pic>
        <p:nvPicPr>
          <p:cNvPr id="12" name="Picture 6" descr="G:\Fotos\GESPERRT AB 09_2021 TUD Imagefotos_Frank Johannes_alle Rechte_bis 09_2021\_FJP04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67" r="5864"/>
          <a:stretch/>
        </p:blipFill>
        <p:spPr bwMode="auto">
          <a:xfrm>
            <a:off x="0" y="4973637"/>
            <a:ext cx="2293938" cy="19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Fotos\2006_Impressionen und Forschung_Lothar_Sprenger\093_06_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96" t="12353" r="20273" b="31675"/>
          <a:stretch/>
        </p:blipFill>
        <p:spPr bwMode="auto">
          <a:xfrm>
            <a:off x="2272531" y="1341438"/>
            <a:ext cx="2299470" cy="18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Exzellenzinitiative\1 Publikationen\Internet\Bilder\Bildwechsler Exzellenz-Startseite\Bilder größenbearbeitet\CRTD_Axolotl_BEAR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85" t="8081" r="26605" b="3241"/>
          <a:stretch/>
        </p:blipFill>
        <p:spPr bwMode="auto">
          <a:xfrm>
            <a:off x="2272531" y="4973637"/>
            <a:ext cx="2299470" cy="188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Exzellenzinitiative\3 ZUK\9 Fotos l Grafiken\Fotos l Grafiken\ZUK-Bildpool ©Robert Lohse\Fotos\Internationales\140612 Bildpoolshooting Internationales Teil II\DSC_217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6" t="2162" r="30257" b="23641"/>
          <a:stretch/>
        </p:blipFill>
        <p:spPr bwMode="auto">
          <a:xfrm>
            <a:off x="4572001" y="4973637"/>
            <a:ext cx="2290478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52" t="569" r="5689" b="15570"/>
          <a:stretch/>
        </p:blipFill>
        <p:spPr>
          <a:xfrm>
            <a:off x="4572000" y="1341438"/>
            <a:ext cx="2501708" cy="1839907"/>
          </a:xfrm>
          <a:prstGeom prst="rect">
            <a:avLst/>
          </a:prstGeom>
        </p:spPr>
      </p:pic>
      <p:pic>
        <p:nvPicPr>
          <p:cNvPr id="17" name="Picture 5" descr="G:\Fotos\2006_Impressionen und Forschung_Lothar_Sprenger\109_06_2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0" t="20214" r="23135" b="16998"/>
          <a:stretch/>
        </p:blipFill>
        <p:spPr bwMode="auto">
          <a:xfrm>
            <a:off x="6862479" y="1341438"/>
            <a:ext cx="2294335" cy="18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G:\Fotos\GESPERRT AB 09_2021 TUD Imagefotos_Frank Johannes_alle Rechte_bis 09_2021\_FJP225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9" t="45399" r="49058" b="625"/>
          <a:stretch/>
        </p:blipFill>
        <p:spPr bwMode="auto">
          <a:xfrm>
            <a:off x="0" y="1341438"/>
            <a:ext cx="2293938" cy="18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32938" y="1197124"/>
            <a:ext cx="861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anchor="ctr"/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190 </a:t>
            </a:r>
            <a:r>
              <a:rPr lang="de-DE" sz="2000" dirty="0" err="1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lang="de-DE" sz="200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ears</a:t>
            </a:r>
            <a:r>
              <a:rPr lang="de-DE" sz="200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200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sz="200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istory</a:t>
            </a:r>
            <a:endParaRPr lang="de-DE" sz="200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099" name="Gruppieren 4"/>
          <p:cNvGrpSpPr>
            <a:grpSpLocks/>
          </p:cNvGrpSpPr>
          <p:nvPr/>
        </p:nvGrpSpPr>
        <p:grpSpPr bwMode="auto">
          <a:xfrm>
            <a:off x="827584" y="1916832"/>
            <a:ext cx="8068039" cy="2908716"/>
            <a:chOff x="610840" y="1650251"/>
            <a:chExt cx="7728298" cy="2909356"/>
          </a:xfrm>
        </p:grpSpPr>
        <p:sp>
          <p:nvSpPr>
            <p:cNvPr id="6" name="Rectangle 62"/>
            <p:cNvSpPr>
              <a:spLocks noChangeArrowheads="1"/>
            </p:cNvSpPr>
            <p:nvPr/>
          </p:nvSpPr>
          <p:spPr bwMode="auto">
            <a:xfrm>
              <a:off x="611188" y="4220979"/>
              <a:ext cx="7727950" cy="338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9pPr>
            </a:lstStyle>
            <a:p>
              <a:pPr defTabSz="914400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2012	</a:t>
              </a:r>
              <a:r>
                <a:rPr lang="en-US" sz="1600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University of Excellence</a:t>
              </a:r>
              <a:endPara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611188" y="2082146"/>
              <a:ext cx="7727950" cy="338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9pPr>
            </a:lstStyle>
            <a:p>
              <a:pPr defTabSz="914400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1890	</a:t>
              </a:r>
              <a:r>
                <a:rPr lang="en-US" sz="1600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renamed “Royal </a:t>
              </a:r>
              <a:r>
                <a:rPr lang="en-US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Saxon Technical College“ (TH)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11188" y="1650251"/>
              <a:ext cx="7727950" cy="338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9pPr>
            </a:lstStyle>
            <a:p>
              <a:pPr defTabSz="914400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1828	</a:t>
              </a:r>
              <a:r>
                <a:rPr lang="en-US" sz="1600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founded </a:t>
              </a:r>
              <a:r>
                <a:rPr lang="en-US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 a technical school</a:t>
              </a:r>
              <a:endParaRPr lang="de-DE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ctangle 46"/>
            <p:cNvSpPr>
              <a:spLocks noChangeArrowheads="1"/>
            </p:cNvSpPr>
            <p:nvPr/>
          </p:nvSpPr>
          <p:spPr bwMode="auto">
            <a:xfrm>
              <a:off x="611188" y="2491811"/>
              <a:ext cx="7727950" cy="338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9pPr>
            </a:lstStyle>
            <a:p>
              <a:pPr defTabSz="914400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1945	</a:t>
              </a:r>
              <a:r>
                <a:rPr lang="en-US" sz="1600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largely </a:t>
              </a:r>
              <a:r>
                <a:rPr lang="en-US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destroyed during World War 2 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10840" y="2909692"/>
              <a:ext cx="7727950" cy="338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9pPr>
            </a:lstStyle>
            <a:p>
              <a:pPr defTabSz="914400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1946	</a:t>
              </a:r>
              <a:r>
                <a:rPr lang="de-DE" sz="1600" b="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reopening</a:t>
              </a:r>
              <a:r>
                <a:rPr lang="de-DE" sz="1600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de-DE" sz="1600" b="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</a:t>
              </a:r>
              <a:r>
                <a:rPr lang="de-DE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TH Dresden</a:t>
              </a:r>
            </a:p>
          </p:txBody>
        </p:sp>
        <p:sp>
          <p:nvSpPr>
            <p:cNvPr id="11" name="Rectangle 59"/>
            <p:cNvSpPr>
              <a:spLocks noChangeArrowheads="1"/>
            </p:cNvSpPr>
            <p:nvPr/>
          </p:nvSpPr>
          <p:spPr bwMode="auto">
            <a:xfrm>
              <a:off x="611188" y="3789084"/>
              <a:ext cx="7727950" cy="33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9pPr>
            </a:lstStyle>
            <a:p>
              <a:pPr defTabSz="914400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1990	</a:t>
              </a:r>
              <a:r>
                <a:rPr lang="en-US" sz="1600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</a:t>
              </a:r>
              <a:r>
                <a:rPr lang="en-US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faculties, comprehensive range of disciplines</a:t>
              </a:r>
              <a:endParaRPr lang="de-DE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11188" y="3357189"/>
              <a:ext cx="7727950" cy="33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0B2A51"/>
                </a:buClr>
                <a:buChar char="•"/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rgbClr val="0B2A51"/>
                  </a:solidFill>
                  <a:latin typeface="Verdana" charset="0"/>
                  <a:ea typeface="+mn-ea"/>
                  <a:cs typeface="+mn-cs"/>
                </a:defRPr>
              </a:lvl9pPr>
            </a:lstStyle>
            <a:p>
              <a:pPr defTabSz="914400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1961	</a:t>
              </a:r>
              <a:r>
                <a:rPr lang="en-US" sz="1600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status </a:t>
              </a:r>
              <a:r>
                <a:rPr lang="en-US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a University of Technology (TU)</a:t>
              </a:r>
            </a:p>
          </p:txBody>
        </p:sp>
      </p:grpSp>
      <p:pic>
        <p:nvPicPr>
          <p:cNvPr id="4100" name="Picture 5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5384800"/>
            <a:ext cx="21939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5384800"/>
            <a:ext cx="23495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Ruine_Bismarckp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5381625"/>
            <a:ext cx="2413000" cy="1476375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C:\Users\laube\Desktop\Bild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8013" y="5384800"/>
            <a:ext cx="2185987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971872" y="1628800"/>
            <a:ext cx="7632576" cy="453707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de-DE" sz="200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Facts &amp; </a:t>
            </a:r>
            <a:r>
              <a:rPr lang="de-DE" sz="200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Figures</a:t>
            </a:r>
            <a:endParaRPr lang="de-DE" sz="2000" dirty="0" smtClean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45750" indent="-285750" defTabSz="914400" fontAlgn="auto">
              <a:spcBef>
                <a:spcPts val="0"/>
              </a:spcBef>
              <a:spcAft>
                <a:spcPts val="1200"/>
              </a:spcAft>
              <a:buClr>
                <a:srgbClr val="191966"/>
              </a:buClr>
              <a:buFont typeface="Wingdings" pitchFamily="2" charset="2"/>
              <a:buChar char="§"/>
              <a:defRPr/>
            </a:pP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only technical comprehensive university (</a:t>
            </a:r>
            <a:r>
              <a:rPr lang="en-US" sz="16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Volluniversität</a:t>
            </a: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b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Germany</a:t>
            </a:r>
          </a:p>
          <a:p>
            <a:pPr marL="645750" indent="-285750" defTabSz="914400" fontAlgn="auto">
              <a:spcBef>
                <a:spcPts val="0"/>
              </a:spcBef>
              <a:spcAft>
                <a:spcPts val="0"/>
              </a:spcAft>
              <a:buClr>
                <a:srgbClr val="191966"/>
              </a:buClr>
              <a:buFont typeface="Wingdings" pitchFamily="2" charset="2"/>
              <a:buChar char="§"/>
              <a:defRPr/>
            </a:pP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(WS 2017/18): 33,506</a:t>
            </a:r>
          </a:p>
          <a:p>
            <a:pPr marL="931500" indent="-285750" defTabSz="914400" fontAlgn="auto">
              <a:spcBef>
                <a:spcPts val="0"/>
              </a:spcBef>
              <a:spcAft>
                <a:spcPts val="0"/>
              </a:spcAft>
              <a:buClr>
                <a:srgbClr val="191966"/>
              </a:buClr>
              <a:buFont typeface="Symbol" panose="05050102010706020507" pitchFamily="18" charset="2"/>
              <a:buChar char="-"/>
              <a:defRPr/>
            </a:pP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students: 4,739 from 125 nations</a:t>
            </a:r>
          </a:p>
          <a:p>
            <a:pPr marL="931500" indent="-285750" defTabSz="914400" fontAlgn="auto">
              <a:spcBef>
                <a:spcPts val="0"/>
              </a:spcBef>
              <a:spcAft>
                <a:spcPts val="1200"/>
              </a:spcAft>
              <a:buClr>
                <a:srgbClr val="191966"/>
              </a:buClr>
              <a:buFont typeface="Symbol" panose="05050102010706020507" pitchFamily="18" charset="2"/>
              <a:buChar char="-"/>
              <a:defRPr/>
            </a:pP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first-year </a:t>
            </a: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7,808 </a:t>
            </a:r>
          </a:p>
          <a:p>
            <a:pPr marL="645750" indent="-285750" defTabSz="914400" fontAlgn="auto">
              <a:spcBef>
                <a:spcPts val="0"/>
              </a:spcBef>
              <a:spcAft>
                <a:spcPts val="1200"/>
              </a:spcAft>
              <a:buClr>
                <a:srgbClr val="191966"/>
              </a:buClr>
              <a:buFont typeface="Wingdings" pitchFamily="2" charset="2"/>
              <a:buChar char="§"/>
              <a:defRPr/>
            </a:pP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tudy </a:t>
            </a:r>
            <a:r>
              <a:rPr lang="en-US" sz="16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programmes</a:t>
            </a: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122</a:t>
            </a:r>
          </a:p>
          <a:p>
            <a:pPr marL="645750" indent="-285750" defTabSz="914400" fontAlgn="auto">
              <a:spcBef>
                <a:spcPts val="0"/>
              </a:spcBef>
              <a:spcAft>
                <a:spcPts val="1200"/>
              </a:spcAft>
              <a:buClr>
                <a:srgbClr val="191966"/>
              </a:buClr>
              <a:buFont typeface="Wingdings" pitchFamily="2" charset="2"/>
              <a:buChar char="§"/>
              <a:defRPr/>
            </a:pP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</a:t>
            </a:r>
            <a:r>
              <a:rPr lang="en-US" sz="1600" b="0" dirty="0" err="1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cooperations</a:t>
            </a: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universities worldwide</a:t>
            </a:r>
          </a:p>
          <a:p>
            <a:pPr marL="645750" indent="-285750" defTabSz="914400" fontAlgn="auto">
              <a:spcBef>
                <a:spcPts val="0"/>
              </a:spcBef>
              <a:spcAft>
                <a:spcPts val="1200"/>
              </a:spcAft>
              <a:buClr>
                <a:srgbClr val="191966"/>
              </a:buClr>
              <a:buFont typeface="Wingdings" pitchFamily="2" charset="2"/>
              <a:buChar char="§"/>
              <a:defRPr/>
            </a:pP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approx. 8,200 (2017) </a:t>
            </a: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whom </a:t>
            </a: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financed by third-party funds: </a:t>
            </a: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approx. 3,540 </a:t>
            </a:r>
          </a:p>
          <a:p>
            <a:pPr marL="645750" indent="-285750" defTabSz="914400" fontAlgn="auto">
              <a:spcBef>
                <a:spcPts val="0"/>
              </a:spcBef>
              <a:spcAft>
                <a:spcPts val="1200"/>
              </a:spcAft>
              <a:buClr>
                <a:srgbClr val="191966"/>
              </a:buClr>
              <a:buFont typeface="Wingdings" pitchFamily="2" charset="2"/>
              <a:buChar char="§"/>
              <a:defRPr/>
            </a:pP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 budget in </a:t>
            </a: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2017: 528,5 </a:t>
            </a: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million Euros</a:t>
            </a:r>
            <a:b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which third-party funds: </a:t>
            </a: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257,7 </a:t>
            </a: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million </a:t>
            </a: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Euros</a:t>
            </a: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971598" y="2249474"/>
            <a:ext cx="3265317" cy="16927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GB" altLang="de-DE" sz="11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of Civil and Environmental Engineering</a:t>
            </a:r>
            <a:endParaRPr lang="en-GB" altLang="de-DE" sz="11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4508494" y="4665092"/>
            <a:ext cx="2870979" cy="16927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11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</a:t>
            </a:r>
            <a:r>
              <a:rPr lang="de-DE" altLang="de-DE" sz="11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altLang="de-DE" sz="11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altLang="de-DE" sz="11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Humanities</a:t>
            </a:r>
            <a:r>
              <a:rPr lang="de-DE" altLang="de-DE" sz="11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altLang="de-DE" sz="11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altLang="de-DE" sz="11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altLang="de-DE" sz="11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</a:t>
            </a:r>
            <a:r>
              <a:rPr lang="de-DE" altLang="de-DE" sz="11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altLang="de-DE" sz="11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Sciences</a:t>
            </a:r>
            <a:endParaRPr lang="en-GB" altLang="de-DE" sz="11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6084168" y="3067764"/>
            <a:ext cx="1234312" cy="16927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GB" altLang="de-DE" sz="1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of Science</a:t>
            </a: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5354669" y="2453488"/>
            <a:ext cx="1314462" cy="16927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GB" altLang="de-DE" sz="1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Medicine</a:t>
            </a:r>
          </a:p>
        </p:txBody>
      </p:sp>
      <p:sp>
        <p:nvSpPr>
          <p:cNvPr id="23" name="Textfeld 22"/>
          <p:cNvSpPr txBox="1">
            <a:spLocks/>
          </p:cNvSpPr>
          <p:nvPr/>
        </p:nvSpPr>
        <p:spPr bwMode="auto">
          <a:xfrm>
            <a:off x="1338765" y="4525671"/>
            <a:ext cx="2664296" cy="814555"/>
          </a:xfrm>
          <a:prstGeom prst="rect">
            <a:avLst/>
          </a:prstGeom>
          <a:noFill/>
          <a:ln w="3175">
            <a:noFill/>
          </a:ln>
        </p:spPr>
        <p:txBody>
          <a:bodyPr lIns="36000" tIns="36000" rIns="36000" bIns="36000"/>
          <a:lstStyle/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itchFamily="2" charset="2"/>
              <a:buChar char="§"/>
              <a:defRPr/>
            </a:pP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Electrical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Computer </a:t>
            </a:r>
            <a:r>
              <a:rPr lang="de-DE" sz="11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ngineering</a:t>
            </a: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itchFamily="2" charset="2"/>
              <a:buChar char="§"/>
              <a:defRPr/>
            </a:pP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Computer </a:t>
            </a:r>
            <a:r>
              <a:rPr lang="de-DE" sz="11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cience</a:t>
            </a: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itchFamily="2" charset="2"/>
              <a:buChar char="§"/>
              <a:defRPr/>
            </a:pP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Mechanical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ngineering</a:t>
            </a: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 bwMode="auto">
          <a:xfrm>
            <a:off x="4508494" y="4882771"/>
            <a:ext cx="3888432" cy="1089438"/>
          </a:xfrm>
          <a:prstGeom prst="rect">
            <a:avLst/>
          </a:prstGeom>
          <a:noFill/>
          <a:ln w="3175">
            <a:noFill/>
          </a:ln>
        </p:spPr>
        <p:txBody>
          <a:bodyPr lIns="36000" tIns="36000" rIns="36000" bIns="36000"/>
          <a:lstStyle/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anose="05000000000000000000" pitchFamily="2" charset="2"/>
              <a:buChar char="§"/>
              <a:defRPr/>
            </a:pP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anose="05000000000000000000" pitchFamily="2" charset="2"/>
              <a:buChar char="§"/>
              <a:defRPr/>
            </a:pP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Law</a:t>
            </a: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anose="05000000000000000000" pitchFamily="2" charset="2"/>
              <a:buChar char="§"/>
              <a:defRPr/>
            </a:pP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Humanities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Sciences</a:t>
            </a: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anose="05000000000000000000" pitchFamily="2" charset="2"/>
              <a:buChar char="§"/>
              <a:defRPr/>
            </a:pP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Linguistics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Literature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Cultural Studies</a:t>
            </a: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 bwMode="auto">
          <a:xfrm>
            <a:off x="6084168" y="3273796"/>
            <a:ext cx="2952328" cy="1307332"/>
          </a:xfrm>
          <a:prstGeom prst="rect">
            <a:avLst/>
          </a:prstGeom>
          <a:noFill/>
          <a:ln w="3175">
            <a:noFill/>
          </a:ln>
        </p:spPr>
        <p:txBody>
          <a:bodyPr lIns="36000" tIns="36000" rIns="36000" bIns="36000"/>
          <a:lstStyle/>
          <a:p>
            <a:pPr marL="268288" indent="-268288" defTabSz="914400">
              <a:spcBef>
                <a:spcPts val="300"/>
              </a:spcBef>
              <a:buClr>
                <a:srgbClr val="0B2A51"/>
              </a:buClr>
              <a:buFont typeface="Wingdings" panose="05000000000000000000" pitchFamily="2" charset="2"/>
              <a:buChar char="§"/>
              <a:defRPr/>
            </a:pPr>
            <a:r>
              <a:rPr lang="en-US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Biology</a:t>
            </a:r>
          </a:p>
          <a:p>
            <a:pPr marL="268288" indent="-268288" defTabSz="914400">
              <a:spcBef>
                <a:spcPts val="300"/>
              </a:spcBef>
              <a:buClr>
                <a:srgbClr val="0B2A51"/>
              </a:buClr>
              <a:buFont typeface="Wingdings" panose="05000000000000000000" pitchFamily="2" charset="2"/>
              <a:buChar char="§"/>
              <a:defRPr/>
            </a:pPr>
            <a:r>
              <a:rPr lang="en-US" sz="11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</a:t>
            </a:r>
            <a:r>
              <a:rPr lang="en-US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Chemistry </a:t>
            </a:r>
            <a:r>
              <a:rPr lang="en-US" sz="11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Food Chemistry, </a:t>
            </a:r>
            <a:endParaRPr lang="en-US" sz="1100" b="0" dirty="0" smtClean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8288" indent="-268288" defTabSz="914400">
              <a:spcBef>
                <a:spcPts val="300"/>
              </a:spcBef>
              <a:buClr>
                <a:srgbClr val="0B2A51"/>
              </a:buClr>
              <a:buFont typeface="Wingdings" panose="05000000000000000000" pitchFamily="2" charset="2"/>
              <a:buChar char="§"/>
              <a:defRPr/>
            </a:pPr>
            <a:r>
              <a:rPr lang="en-US" sz="11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</a:t>
            </a:r>
            <a:r>
              <a:rPr lang="en-US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Mathematics</a:t>
            </a:r>
            <a:endParaRPr lang="en-US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8288" indent="-268288" defTabSz="914400">
              <a:spcBef>
                <a:spcPts val="300"/>
              </a:spcBef>
              <a:buClr>
                <a:srgbClr val="0B2A51"/>
              </a:buClr>
              <a:buFont typeface="Wingdings" panose="05000000000000000000" pitchFamily="2" charset="2"/>
              <a:buChar char="§"/>
              <a:defRPr/>
            </a:pPr>
            <a:r>
              <a:rPr lang="en-US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</a:t>
            </a:r>
            <a:r>
              <a:rPr lang="en-US" sz="11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Physics</a:t>
            </a:r>
          </a:p>
          <a:p>
            <a:pPr marL="268288" indent="-268288" defTabSz="914400">
              <a:spcBef>
                <a:spcPts val="300"/>
              </a:spcBef>
              <a:buClr>
                <a:srgbClr val="0B2A51"/>
              </a:buClr>
              <a:buFont typeface="Wingdings" panose="05000000000000000000" pitchFamily="2" charset="2"/>
              <a:buChar char="§"/>
              <a:defRPr/>
            </a:pPr>
            <a:r>
              <a:rPr lang="en-US" sz="11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Psychology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572" y="3411749"/>
            <a:ext cx="1826127" cy="53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25627" y="4328484"/>
            <a:ext cx="2176878" cy="16927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GB" altLang="de-DE" sz="11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of Engineering Sciences</a:t>
            </a:r>
            <a:endParaRPr lang="en-GB" altLang="de-DE" sz="11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987866" y="2420890"/>
            <a:ext cx="2160240" cy="1224176"/>
          </a:xfrm>
          <a:prstGeom prst="rect">
            <a:avLst/>
          </a:prstGeom>
          <a:noFill/>
          <a:ln w="3175">
            <a:noFill/>
          </a:ln>
        </p:spPr>
        <p:txBody>
          <a:bodyPr lIns="36000" tIns="36000" rIns="36000" bIns="36000"/>
          <a:lstStyle/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itchFamily="2" charset="2"/>
              <a:buChar char="§"/>
              <a:defRPr/>
            </a:pP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Architecture</a:t>
            </a: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itchFamily="2" charset="2"/>
              <a:buChar char="§"/>
              <a:defRPr/>
            </a:pP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Civil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ngineering</a:t>
            </a: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itchFamily="2" charset="2"/>
              <a:buChar char="§"/>
              <a:defRPr/>
            </a:pP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Sciences</a:t>
            </a: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itchFamily="2" charset="2"/>
              <a:buChar char="§"/>
              <a:defRPr/>
            </a:pP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 </a:t>
            </a:r>
            <a:r>
              <a:rPr lang="de-DE" sz="1100" b="0" dirty="0" err="1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Traffic Science</a:t>
            </a: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itchFamily="2" charset="2"/>
              <a:buChar char="§"/>
              <a:defRPr/>
            </a:pPr>
            <a:r>
              <a:rPr lang="de-DE" sz="11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</a:t>
            </a:r>
            <a:r>
              <a:rPr lang="de-DE" sz="1100" b="0" dirty="0" err="1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sz="11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Economics</a:t>
            </a: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itchFamily="2" charset="2"/>
              <a:buChar char="§"/>
              <a:defRPr/>
            </a:pPr>
            <a:endParaRPr lang="de-DE" sz="1050" b="0" dirty="0">
              <a:solidFill>
                <a:srgbClr val="77777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itchFamily="2" charset="2"/>
              <a:buChar char="§"/>
              <a:defRPr/>
            </a:pP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spcBef>
                <a:spcPts val="300"/>
              </a:spcBef>
              <a:buClr>
                <a:srgbClr val="0B2A51"/>
              </a:buClr>
              <a:buFont typeface="Wingdings" pitchFamily="2" charset="2"/>
              <a:buChar char="§"/>
              <a:defRPr/>
            </a:pPr>
            <a:endParaRPr lang="de-DE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 flipH="1" flipV="1">
            <a:off x="3527980" y="2609484"/>
            <a:ext cx="389935" cy="59749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4802657" y="2628127"/>
            <a:ext cx="417415" cy="57884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5526106" y="3185812"/>
            <a:ext cx="414046" cy="17596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>
            <a:off x="2915816" y="4005064"/>
            <a:ext cx="504058" cy="2490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5220072" y="3983006"/>
            <a:ext cx="306034" cy="5277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 bwMode="auto">
          <a:xfrm>
            <a:off x="971600" y="1335475"/>
            <a:ext cx="7488832" cy="653365"/>
          </a:xfrm>
          <a:prstGeom prst="rect">
            <a:avLst/>
          </a:prstGeom>
          <a:noFill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Five</a:t>
            </a:r>
            <a:r>
              <a:rPr lang="de-DE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Schools – 18 </a:t>
            </a:r>
            <a:r>
              <a:rPr lang="de-DE" sz="20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Faculties</a:t>
            </a:r>
            <a:endParaRPr lang="de-DE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rgbClr val="808080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2000" dirty="0">
                <a:solidFill>
                  <a:srgbClr val="808080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900" dirty="0">
              <a:solidFill>
                <a:srgbClr val="808080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 bwMode="auto">
          <a:xfrm>
            <a:off x="5313128" y="2688411"/>
            <a:ext cx="2952328" cy="219819"/>
          </a:xfrm>
          <a:prstGeom prst="rect">
            <a:avLst/>
          </a:prstGeom>
          <a:noFill/>
          <a:ln w="3175">
            <a:noFill/>
          </a:ln>
        </p:spPr>
        <p:txBody>
          <a:bodyPr lIns="36000" tIns="36000" rIns="36000" bIns="36000"/>
          <a:lstStyle/>
          <a:p>
            <a:pPr marL="268288" indent="-268288" defTabSz="914400">
              <a:spcBef>
                <a:spcPts val="300"/>
              </a:spcBef>
              <a:buClr>
                <a:srgbClr val="0B2A51"/>
              </a:buClr>
              <a:buFont typeface="Wingdings" panose="05000000000000000000" pitchFamily="2" charset="2"/>
              <a:buChar char="§"/>
              <a:defRPr/>
            </a:pPr>
            <a:r>
              <a:rPr lang="en-US" sz="11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of Medicine</a:t>
            </a:r>
            <a:endParaRPr lang="en-US" sz="1100" b="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2413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971600" y="1628801"/>
            <a:ext cx="7416750" cy="324036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anchor="ctr"/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Five </a:t>
            </a:r>
            <a:r>
              <a:rPr lang="en-US" sz="200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Priority </a:t>
            </a:r>
            <a:r>
              <a:rPr lang="en-US" sz="200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Areas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Health Sciences, Biomedicine and Bioengineering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 b="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Technologies and Microelectronics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Smart Materials and Structures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Energy, Mobility and Environment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 b="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Culture and Societal Change</a:t>
            </a:r>
            <a:endParaRPr lang="en-US" sz="200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32938" y="1197124"/>
            <a:ext cx="861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anchor="ctr"/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  <a:ea typeface="MS PGothic" pitchFamily="34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de-DE" sz="200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de-DE" sz="200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ampus </a:t>
            </a:r>
            <a:r>
              <a:rPr lang="de-DE" sz="2000" dirty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de-DE" sz="2000" dirty="0" smtClean="0">
                <a:solidFill>
                  <a:srgbClr val="0B2A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oday</a:t>
            </a:r>
            <a:endParaRPr lang="de-DE" sz="2000" dirty="0">
              <a:solidFill>
                <a:srgbClr val="0B2A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/>
          <a:stretch/>
        </p:blipFill>
        <p:spPr bwMode="auto">
          <a:xfrm>
            <a:off x="0" y="1749080"/>
            <a:ext cx="9144000" cy="52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">
  <a:themeElements>
    <a:clrScheme name="TU Dresden">
      <a:dk1>
        <a:srgbClr val="0B2A51"/>
      </a:dk1>
      <a:lt1>
        <a:srgbClr val="FFFFFF"/>
      </a:lt1>
      <a:dk2>
        <a:srgbClr val="000000"/>
      </a:dk2>
      <a:lt2>
        <a:srgbClr val="808080"/>
      </a:lt2>
      <a:accent1>
        <a:srgbClr val="54C3EC"/>
      </a:accent1>
      <a:accent2>
        <a:srgbClr val="0059A3"/>
      </a:accent2>
      <a:accent3>
        <a:srgbClr val="51297F"/>
      </a:accent3>
      <a:accent4>
        <a:srgbClr val="811A78"/>
      </a:accent4>
      <a:accent5>
        <a:srgbClr val="007A47"/>
      </a:accent5>
      <a:accent6>
        <a:srgbClr val="22AD36"/>
      </a:accent6>
      <a:hlink>
        <a:srgbClr val="E87B14"/>
      </a:hlink>
      <a:folHlink>
        <a:srgbClr val="54C3E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Bildschirmpräsentation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MS PGothic</vt:lpstr>
      <vt:lpstr>Arial</vt:lpstr>
      <vt:lpstr>Calibri</vt:lpstr>
      <vt:lpstr>Microsoft Sans Serif</vt:lpstr>
      <vt:lpstr>Open Sans</vt:lpstr>
      <vt:lpstr>Symbol</vt:lpstr>
      <vt:lpstr>Times New Roman</vt:lpstr>
      <vt:lpstr>Verdana</vt:lpstr>
      <vt:lpstr>Wingdings</vt:lpstr>
      <vt:lpstr>TUD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 Power Point Präsentation.</dc:title>
  <dc:creator>Odenbach</dc:creator>
  <cp:lastModifiedBy>Mayer,Susann</cp:lastModifiedBy>
  <cp:revision>1805</cp:revision>
  <cp:lastPrinted>2012-03-15T08:35:13Z</cp:lastPrinted>
  <dcterms:created xsi:type="dcterms:W3CDTF">2009-12-04T15:05:02Z</dcterms:created>
  <dcterms:modified xsi:type="dcterms:W3CDTF">2018-05-30T12:51:11Z</dcterms:modified>
</cp:coreProperties>
</file>